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9144000"/>
  <p:notesSz cx="9144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87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64795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0"/>
                </a:moveTo>
                <a:lnTo>
                  <a:pt x="0" y="4210050"/>
                </a:lnTo>
                <a:lnTo>
                  <a:pt x="3571875" y="4210050"/>
                </a:lnTo>
                <a:lnTo>
                  <a:pt x="0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8245" y="216598"/>
            <a:ext cx="420750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87" y="5050663"/>
            <a:ext cx="3574415" cy="1807845"/>
          </a:xfrm>
          <a:custGeom>
            <a:avLst/>
            <a:gdLst/>
            <a:ahLst/>
            <a:cxnLst/>
            <a:rect l="l" t="t" r="r" b="b"/>
            <a:pathLst>
              <a:path w="3574415" h="1807845">
                <a:moveTo>
                  <a:pt x="2045436" y="0"/>
                </a:moveTo>
                <a:lnTo>
                  <a:pt x="0" y="0"/>
                </a:lnTo>
                <a:lnTo>
                  <a:pt x="2387" y="1807337"/>
                </a:lnTo>
                <a:lnTo>
                  <a:pt x="3574262" y="1807337"/>
                </a:lnTo>
                <a:lnTo>
                  <a:pt x="204543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87" y="5050663"/>
            <a:ext cx="3574415" cy="1807845"/>
          </a:xfrm>
          <a:custGeom>
            <a:avLst/>
            <a:gdLst/>
            <a:ahLst/>
            <a:cxnLst/>
            <a:rect l="l" t="t" r="r" b="b"/>
            <a:pathLst>
              <a:path w="3574415" h="1807845">
                <a:moveTo>
                  <a:pt x="2387" y="1807337"/>
                </a:moveTo>
                <a:lnTo>
                  <a:pt x="0" y="0"/>
                </a:lnTo>
                <a:lnTo>
                  <a:pt x="2045436" y="0"/>
                </a:lnTo>
                <a:lnTo>
                  <a:pt x="3574262" y="1807337"/>
                </a:lnTo>
                <a:lnTo>
                  <a:pt x="2387" y="1807337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9651" y="1524000"/>
            <a:ext cx="582676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400" b="0" spc="-55" dirty="0">
                <a:latin typeface="Franklin Gothic Medium"/>
                <a:cs typeface="Franklin Gothic Medium"/>
              </a:rPr>
              <a:t>RUTAS </a:t>
            </a:r>
            <a:r>
              <a:rPr sz="4400" b="0" dirty="0">
                <a:latin typeface="Franklin Gothic Medium"/>
                <a:cs typeface="Franklin Gothic Medium"/>
              </a:rPr>
              <a:t>DE </a:t>
            </a:r>
            <a:r>
              <a:rPr sz="4400" b="0" spc="-5" dirty="0">
                <a:latin typeface="Franklin Gothic Medium"/>
                <a:cs typeface="Franklin Gothic Medium"/>
              </a:rPr>
              <a:t>TRANSPORTE  </a:t>
            </a:r>
            <a:r>
              <a:rPr sz="4400" b="0" dirty="0">
                <a:latin typeface="Franklin Gothic Medium"/>
                <a:cs typeface="Franklin Gothic Medium"/>
              </a:rPr>
              <a:t>URBANO</a:t>
            </a:r>
            <a:r>
              <a:rPr sz="4400" b="0" spc="-20" dirty="0">
                <a:latin typeface="Franklin Gothic Medium"/>
                <a:cs typeface="Franklin Gothic Medium"/>
              </a:rPr>
              <a:t> </a:t>
            </a:r>
            <a:r>
              <a:rPr sz="4400" b="0" spc="-5" dirty="0" smtClean="0">
                <a:latin typeface="Franklin Gothic Medium"/>
                <a:cs typeface="Franklin Gothic Medium"/>
              </a:rPr>
              <a:t>2022</a:t>
            </a:r>
            <a:r>
              <a:rPr lang="es-MX" sz="4400" b="0" spc="-5" dirty="0">
                <a:latin typeface="Franklin Gothic Medium"/>
                <a:cs typeface="Franklin Gothic Medium"/>
              </a:rPr>
              <a:t/>
            </a:r>
            <a:br>
              <a:rPr lang="es-MX" sz="4400" b="0" spc="-5" dirty="0">
                <a:latin typeface="Franklin Gothic Medium"/>
                <a:cs typeface="Franklin Gothic Medium"/>
              </a:rPr>
            </a:br>
            <a:r>
              <a:rPr lang="es-MX" sz="2000" b="0" spc="-5" dirty="0">
                <a:latin typeface="Franklin Gothic Medium"/>
                <a:cs typeface="Franklin Gothic Medium"/>
              </a:rPr>
              <a:t>ENERO – </a:t>
            </a:r>
            <a:r>
              <a:rPr lang="es-MX" sz="2000" b="0" spc="-5" dirty="0" smtClean="0">
                <a:latin typeface="Franklin Gothic Medium"/>
                <a:cs typeface="Franklin Gothic Medium"/>
              </a:rPr>
              <a:t>SEPTIEMBRE 2022</a:t>
            </a:r>
            <a:endParaRPr sz="2000" dirty="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490" y="4064935"/>
            <a:ext cx="5005070" cy="76073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dirty="0">
                <a:latin typeface="Arial"/>
                <a:cs typeface="Arial"/>
              </a:rPr>
              <a:t>MTRO. IVAN EDUARDO ALVARADO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FUENTES</a:t>
            </a: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600" b="1" spc="-10" dirty="0">
                <a:latin typeface="Arial"/>
                <a:cs typeface="Arial"/>
              </a:rPr>
              <a:t>Jefe </a:t>
            </a:r>
            <a:r>
              <a:rPr sz="1600" b="1" spc="-5" dirty="0">
                <a:latin typeface="Arial"/>
                <a:cs typeface="Arial"/>
              </a:rPr>
              <a:t>del Departamento </a:t>
            </a:r>
            <a:r>
              <a:rPr sz="1600" b="1" dirty="0">
                <a:latin typeface="Arial"/>
                <a:cs typeface="Arial"/>
              </a:rPr>
              <a:t>de </a:t>
            </a:r>
            <a:r>
              <a:rPr sz="1600" b="1" spc="-10" dirty="0">
                <a:latin typeface="Arial"/>
                <a:cs typeface="Arial"/>
              </a:rPr>
              <a:t>Transporte </a:t>
            </a:r>
            <a:r>
              <a:rPr sz="1600" b="1" dirty="0">
                <a:latin typeface="Arial"/>
                <a:cs typeface="Arial"/>
              </a:rPr>
              <a:t>y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Vialidad</a:t>
            </a:r>
            <a:endParaRPr sz="16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rot="5400000">
            <a:off x="1145685" y="-1103188"/>
            <a:ext cx="6937626" cy="9144002"/>
          </a:xfrm>
          <a:custGeom>
            <a:avLst/>
            <a:gdLst/>
            <a:ahLst/>
            <a:cxnLst/>
            <a:rect l="l" t="t" r="r" b="b"/>
            <a:pathLst>
              <a:path w="6859270" h="9146540">
                <a:moveTo>
                  <a:pt x="0" y="1408176"/>
                </a:moveTo>
                <a:lnTo>
                  <a:pt x="6858888" y="9146379"/>
                </a:lnTo>
                <a:lnTo>
                  <a:pt x="6858888" y="0"/>
                </a:lnTo>
                <a:lnTo>
                  <a:pt x="889" y="0"/>
                </a:lnTo>
                <a:lnTo>
                  <a:pt x="0" y="1408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162800" y="1600199"/>
            <a:ext cx="153888" cy="204401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</a:t>
            </a:r>
            <a:r>
              <a:rPr sz="1000" b="1" u="sng" spc="-10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ASTURIAS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 rot="5400000">
            <a:off x="6588460" y="3243437"/>
            <a:ext cx="3218815" cy="133667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 marR="610870">
              <a:lnSpc>
                <a:spcPct val="100000"/>
              </a:lnSpc>
              <a:spcBef>
                <a:spcPts val="15"/>
              </a:spcBef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ASTURIA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</a:t>
            </a:r>
            <a:r>
              <a:rPr sz="1000" u="sng" spc="-1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ROGELIO</a:t>
            </a:r>
            <a:r>
              <a:rPr sz="100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MONTEMAYOR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46228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ALAMOS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EVA SAMANO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INDUSTRIAL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</a:t>
            </a:r>
            <a:r>
              <a:rPr sz="1000" u="sng" spc="-1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NORTE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BENAVIDES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271780">
              <a:lnSpc>
                <a:spcPct val="100000"/>
              </a:lnSpc>
              <a:spcBef>
                <a:spcPts val="5"/>
              </a:spcBef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27178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CONTINENTAL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GUERRERO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HIPODROMO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EMILIANO ZAPATA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TIERRA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LIBERTAD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 rot="5400000">
            <a:off x="1156795" y="233856"/>
            <a:ext cx="5127244" cy="7355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 flipV="1">
            <a:off x="139468" y="2743199"/>
            <a:ext cx="169609" cy="98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 rot="5400000">
            <a:off x="4058721" y="-3766236"/>
            <a:ext cx="763029" cy="8748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097085" y="152914"/>
            <a:ext cx="4686299" cy="7663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</a:rPr>
              <a:t>DEPARTAMENTO DE TRANSPORTE Y VIALIDAD </a:t>
            </a:r>
          </a:p>
          <a:p>
            <a:pPr algn="ctr"/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</a:rPr>
              <a:t>RUTA ASTURIAS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8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6230" y="1286509"/>
            <a:ext cx="1092835" cy="246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 SALVADOR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POR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CALLE</a:t>
            </a:r>
            <a:r>
              <a:rPr sz="1000" u="sng" spc="-7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TORRES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CANO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238125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SALVADOR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DEPORTIVA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ANAHUAC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MIRAVALLE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CAÑADAS</a:t>
            </a:r>
            <a:endParaRPr sz="1000">
              <a:latin typeface="Franklin Gothic Book"/>
              <a:cs typeface="Franklin Gothic Book"/>
            </a:endParaRPr>
          </a:p>
          <a:p>
            <a:pPr marL="12700" marR="222885">
              <a:lnSpc>
                <a:spcPct val="100000"/>
              </a:lnSpc>
              <a:spcBef>
                <a:spcPts val="5"/>
              </a:spcBef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PRIM.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3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43" y="836777"/>
            <a:ext cx="7852029" cy="5033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2913" y="2192147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700" y="106679"/>
            <a:ext cx="8748585" cy="620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>
                <a:latin typeface="Calibri" panose="020F0502020204030204" pitchFamily="34" charset="0"/>
              </a:rPr>
              <a:t>DEPARTAMENTO DE TRASNPORTE Y VIALIDAD </a:t>
            </a:r>
          </a:p>
          <a:p>
            <a:pPr algn="ctr"/>
            <a:r>
              <a:rPr lang="es-MX" b="1" dirty="0">
                <a:latin typeface="Calibri" panose="020F0502020204030204" pitchFamily="34" charset="0"/>
              </a:rPr>
              <a:t>RUTA PRIMERO DE MAYO </a:t>
            </a:r>
            <a:endParaRPr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9158" y="1286509"/>
            <a:ext cx="1278255" cy="261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MARGARITO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SILVA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POR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CALLE</a:t>
            </a:r>
            <a:r>
              <a:rPr sz="1000" u="sng" spc="-8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FRANCISCO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MURGUIA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273050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MARGARITO</a:t>
            </a:r>
            <a:r>
              <a:rPr sz="1000" u="sng" spc="-10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SILVA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DEPORTIVA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AZTECA</a:t>
            </a:r>
            <a:endParaRPr sz="1000">
              <a:latin typeface="Franklin Gothic Book"/>
              <a:cs typeface="Franklin Gothic Book"/>
            </a:endParaRPr>
          </a:p>
          <a:p>
            <a:pPr marL="12700" marR="246379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NUEVA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MIRAVALLE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 </a:t>
            </a:r>
            <a:r>
              <a:rPr sz="1000" spc="-1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 PTE.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MIRAVALLE</a:t>
            </a:r>
            <a:endParaRPr sz="1000">
              <a:latin typeface="Franklin Gothic Book"/>
              <a:cs typeface="Franklin Gothic Book"/>
            </a:endParaRPr>
          </a:p>
          <a:p>
            <a:pPr marL="12700" marR="463550">
              <a:lnSpc>
                <a:spcPct val="100000"/>
              </a:lnSpc>
              <a:spcBef>
                <a:spcPts val="5"/>
              </a:spcBef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GPE.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AHMSA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ST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366" y="836675"/>
            <a:ext cx="7645019" cy="47454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5185" y="1325752"/>
            <a:ext cx="1228090" cy="528320"/>
          </a:xfrm>
          <a:custGeom>
            <a:avLst/>
            <a:gdLst/>
            <a:ahLst/>
            <a:cxnLst/>
            <a:rect l="l" t="t" r="r" b="b"/>
            <a:pathLst>
              <a:path w="1228089" h="528319">
                <a:moveTo>
                  <a:pt x="53762" y="26794"/>
                </a:moveTo>
                <a:lnTo>
                  <a:pt x="34963" y="29390"/>
                </a:lnTo>
                <a:lnTo>
                  <a:pt x="46451" y="44417"/>
                </a:lnTo>
                <a:lnTo>
                  <a:pt x="1220469" y="527938"/>
                </a:lnTo>
                <a:lnTo>
                  <a:pt x="1227709" y="510286"/>
                </a:lnTo>
                <a:lnTo>
                  <a:pt x="53762" y="26794"/>
                </a:lnTo>
                <a:close/>
              </a:path>
              <a:path w="1228089" h="528319">
                <a:moveTo>
                  <a:pt x="108712" y="0"/>
                </a:moveTo>
                <a:lnTo>
                  <a:pt x="103504" y="635"/>
                </a:lnTo>
                <a:lnTo>
                  <a:pt x="0" y="14986"/>
                </a:lnTo>
                <a:lnTo>
                  <a:pt x="66548" y="102235"/>
                </a:lnTo>
                <a:lnTo>
                  <a:pt x="72516" y="103124"/>
                </a:lnTo>
                <a:lnTo>
                  <a:pt x="76708" y="99822"/>
                </a:lnTo>
                <a:lnTo>
                  <a:pt x="80899" y="96647"/>
                </a:lnTo>
                <a:lnTo>
                  <a:pt x="81787" y="90677"/>
                </a:lnTo>
                <a:lnTo>
                  <a:pt x="78612" y="86487"/>
                </a:lnTo>
                <a:lnTo>
                  <a:pt x="46451" y="44417"/>
                </a:lnTo>
                <a:lnTo>
                  <a:pt x="13842" y="30987"/>
                </a:lnTo>
                <a:lnTo>
                  <a:pt x="21081" y="13335"/>
                </a:lnTo>
                <a:lnTo>
                  <a:pt x="114857" y="13335"/>
                </a:lnTo>
                <a:lnTo>
                  <a:pt x="114300" y="8762"/>
                </a:lnTo>
                <a:lnTo>
                  <a:pt x="113537" y="3556"/>
                </a:lnTo>
                <a:lnTo>
                  <a:pt x="108712" y="0"/>
                </a:lnTo>
                <a:close/>
              </a:path>
              <a:path w="1228089" h="528319">
                <a:moveTo>
                  <a:pt x="21081" y="13335"/>
                </a:moveTo>
                <a:lnTo>
                  <a:pt x="13842" y="30987"/>
                </a:lnTo>
                <a:lnTo>
                  <a:pt x="46451" y="44417"/>
                </a:lnTo>
                <a:lnTo>
                  <a:pt x="36669" y="31623"/>
                </a:lnTo>
                <a:lnTo>
                  <a:pt x="18796" y="31623"/>
                </a:lnTo>
                <a:lnTo>
                  <a:pt x="25018" y="16383"/>
                </a:lnTo>
                <a:lnTo>
                  <a:pt x="28482" y="16383"/>
                </a:lnTo>
                <a:lnTo>
                  <a:pt x="21081" y="13335"/>
                </a:lnTo>
                <a:close/>
              </a:path>
              <a:path w="1228089" h="528319">
                <a:moveTo>
                  <a:pt x="25018" y="16383"/>
                </a:moveTo>
                <a:lnTo>
                  <a:pt x="18796" y="31623"/>
                </a:lnTo>
                <a:lnTo>
                  <a:pt x="34963" y="29390"/>
                </a:lnTo>
                <a:lnTo>
                  <a:pt x="25018" y="16383"/>
                </a:lnTo>
                <a:close/>
              </a:path>
              <a:path w="1228089" h="528319">
                <a:moveTo>
                  <a:pt x="34963" y="29390"/>
                </a:moveTo>
                <a:lnTo>
                  <a:pt x="18796" y="31623"/>
                </a:lnTo>
                <a:lnTo>
                  <a:pt x="36669" y="31623"/>
                </a:lnTo>
                <a:lnTo>
                  <a:pt x="34963" y="29390"/>
                </a:lnTo>
                <a:close/>
              </a:path>
              <a:path w="1228089" h="528319">
                <a:moveTo>
                  <a:pt x="28482" y="16383"/>
                </a:moveTo>
                <a:lnTo>
                  <a:pt x="25018" y="16383"/>
                </a:lnTo>
                <a:lnTo>
                  <a:pt x="34963" y="29390"/>
                </a:lnTo>
                <a:lnTo>
                  <a:pt x="53762" y="26794"/>
                </a:lnTo>
                <a:lnTo>
                  <a:pt x="28482" y="16383"/>
                </a:lnTo>
                <a:close/>
              </a:path>
              <a:path w="1228089" h="528319">
                <a:moveTo>
                  <a:pt x="114857" y="13335"/>
                </a:moveTo>
                <a:lnTo>
                  <a:pt x="21081" y="13335"/>
                </a:lnTo>
                <a:lnTo>
                  <a:pt x="53762" y="26794"/>
                </a:lnTo>
                <a:lnTo>
                  <a:pt x="111378" y="18796"/>
                </a:lnTo>
                <a:lnTo>
                  <a:pt x="114935" y="13970"/>
                </a:lnTo>
                <a:lnTo>
                  <a:pt x="114857" y="1333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0080" y="1844801"/>
            <a:ext cx="144145" cy="288290"/>
          </a:xfrm>
          <a:custGeom>
            <a:avLst/>
            <a:gdLst/>
            <a:ahLst/>
            <a:cxnLst/>
            <a:rect l="l" t="t" r="r" b="b"/>
            <a:pathLst>
              <a:path w="144145" h="288289">
                <a:moveTo>
                  <a:pt x="0" y="288036"/>
                </a:moveTo>
                <a:lnTo>
                  <a:pt x="144018" y="0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1916810"/>
            <a:ext cx="491490" cy="197485"/>
          </a:xfrm>
          <a:custGeom>
            <a:avLst/>
            <a:gdLst/>
            <a:ahLst/>
            <a:cxnLst/>
            <a:rect l="l" t="t" r="r" b="b"/>
            <a:pathLst>
              <a:path w="491489" h="197485">
                <a:moveTo>
                  <a:pt x="0" y="0"/>
                </a:moveTo>
                <a:lnTo>
                  <a:pt x="491489" y="197358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6846" y="1077086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0171" y="2060829"/>
            <a:ext cx="72390" cy="288290"/>
          </a:xfrm>
          <a:custGeom>
            <a:avLst/>
            <a:gdLst/>
            <a:ahLst/>
            <a:cxnLst/>
            <a:rect l="l" t="t" r="r" b="b"/>
            <a:pathLst>
              <a:path w="72389" h="288289">
                <a:moveTo>
                  <a:pt x="0" y="0"/>
                </a:moveTo>
                <a:lnTo>
                  <a:pt x="72008" y="288036"/>
                </a:lnTo>
              </a:path>
            </a:pathLst>
          </a:custGeom>
          <a:ln w="38099">
            <a:solidFill>
              <a:srgbClr val="B6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64098" y="2132838"/>
            <a:ext cx="648335" cy="216535"/>
          </a:xfrm>
          <a:custGeom>
            <a:avLst/>
            <a:gdLst/>
            <a:ahLst/>
            <a:cxnLst/>
            <a:rect l="l" t="t" r="r" b="b"/>
            <a:pathLst>
              <a:path w="648335" h="216535">
                <a:moveTo>
                  <a:pt x="0" y="0"/>
                </a:moveTo>
                <a:lnTo>
                  <a:pt x="648080" y="216026"/>
                </a:lnTo>
              </a:path>
            </a:pathLst>
          </a:custGeom>
          <a:ln w="38099">
            <a:solidFill>
              <a:srgbClr val="B6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8027" y="1790826"/>
            <a:ext cx="61594" cy="126364"/>
          </a:xfrm>
          <a:custGeom>
            <a:avLst/>
            <a:gdLst/>
            <a:ahLst/>
            <a:cxnLst/>
            <a:rect l="l" t="t" r="r" b="b"/>
            <a:pathLst>
              <a:path w="61595" h="126364">
                <a:moveTo>
                  <a:pt x="0" y="125984"/>
                </a:moveTo>
                <a:lnTo>
                  <a:pt x="61468" y="0"/>
                </a:lnTo>
              </a:path>
            </a:pathLst>
          </a:custGeom>
          <a:ln w="19050">
            <a:solidFill>
              <a:srgbClr val="C2A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0035" y="1792985"/>
            <a:ext cx="44450" cy="123825"/>
          </a:xfrm>
          <a:custGeom>
            <a:avLst/>
            <a:gdLst/>
            <a:ahLst/>
            <a:cxnLst/>
            <a:rect l="l" t="t" r="r" b="b"/>
            <a:pathLst>
              <a:path w="44450" h="123825">
                <a:moveTo>
                  <a:pt x="44323" y="0"/>
                </a:moveTo>
                <a:lnTo>
                  <a:pt x="0" y="123825"/>
                </a:lnTo>
              </a:path>
            </a:pathLst>
          </a:custGeom>
          <a:ln w="57150">
            <a:solidFill>
              <a:srgbClr val="B6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79339" y="1844801"/>
            <a:ext cx="561340" cy="170815"/>
          </a:xfrm>
          <a:custGeom>
            <a:avLst/>
            <a:gdLst/>
            <a:ahLst/>
            <a:cxnLst/>
            <a:rect l="l" t="t" r="r" b="b"/>
            <a:pathLst>
              <a:path w="561339" h="170814">
                <a:moveTo>
                  <a:pt x="560832" y="170687"/>
                </a:moveTo>
                <a:lnTo>
                  <a:pt x="0" y="0"/>
                </a:lnTo>
              </a:path>
            </a:pathLst>
          </a:custGeom>
          <a:ln w="28574">
            <a:solidFill>
              <a:srgbClr val="B6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70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/>
              <a:t>DEPARTAMENTO DE TRANSPORTE Y VIALIDAD </a:t>
            </a:r>
          </a:p>
          <a:p>
            <a:pPr algn="ctr"/>
            <a:r>
              <a:rPr lang="es-MX" b="1" dirty="0"/>
              <a:t>RUTA MIRAVALLE </a:t>
            </a:r>
            <a:endParaRPr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DEPARTAMENTO </a:t>
            </a:r>
            <a:r>
              <a:rPr spc="10" dirty="0"/>
              <a:t>DE </a:t>
            </a:r>
            <a:r>
              <a:rPr dirty="0"/>
              <a:t>TRANSPORTE Y</a:t>
            </a:r>
            <a:r>
              <a:rPr spc="-200" dirty="0"/>
              <a:t> </a:t>
            </a:r>
            <a:r>
              <a:rPr dirty="0"/>
              <a:t>VIALIDAD</a:t>
            </a:r>
          </a:p>
          <a:p>
            <a:pPr marL="276860" algn="ctr">
              <a:lnSpc>
                <a:spcPct val="100000"/>
              </a:lnSpc>
            </a:pPr>
            <a:r>
              <a:rPr spc="-20" dirty="0"/>
              <a:t>RUTA</a:t>
            </a:r>
            <a:r>
              <a:rPr spc="-30" dirty="0"/>
              <a:t> </a:t>
            </a:r>
            <a:r>
              <a:rPr spc="-5" dirty="0"/>
              <a:t>ESTANCIAS-PUEBLO-AHMSA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61250" y="1286509"/>
            <a:ext cx="1494155" cy="429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Y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TERMINA</a:t>
            </a:r>
            <a:r>
              <a:rPr sz="1000" u="sng" spc="-114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POR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PUERTA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AHMSA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</a:t>
            </a:r>
            <a:endParaRPr sz="1000">
              <a:latin typeface="Franklin Gothic Book"/>
              <a:cs typeface="Franklin Gothic Book"/>
            </a:endParaRPr>
          </a:p>
          <a:p>
            <a:pPr marL="12700" marR="624205">
              <a:lnSpc>
                <a:spcPct val="100000"/>
              </a:lnSpc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PRIM.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PUEBLO</a:t>
            </a:r>
            <a:endParaRPr sz="1000">
              <a:latin typeface="Franklin Gothic Book"/>
              <a:cs typeface="Franklin Gothic Book"/>
            </a:endParaRPr>
          </a:p>
          <a:p>
            <a:pPr marL="12700" marR="641350">
              <a:lnSpc>
                <a:spcPct val="100000"/>
              </a:lnSpc>
              <a:spcBef>
                <a:spcPts val="5"/>
              </a:spcBef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PRADO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AGUANAVAL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</a:t>
            </a:r>
            <a:r>
              <a:rPr sz="1000" u="sng" spc="-5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MONICA</a:t>
            </a:r>
            <a:endParaRPr sz="1000">
              <a:latin typeface="Franklin Gothic Book"/>
              <a:cs typeface="Franklin Gothic Book"/>
            </a:endParaRPr>
          </a:p>
          <a:p>
            <a:pPr marL="12700" marR="22352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JARDINES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GRANCISCO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I.</a:t>
            </a:r>
            <a:r>
              <a:rPr sz="1000" u="sng" spc="-7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MADERO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BRISAS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JESUS GARCIA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QUETZAL</a:t>
            </a:r>
            <a:endParaRPr sz="1000">
              <a:latin typeface="Franklin Gothic Book"/>
              <a:cs typeface="Franklin Gothic Book"/>
            </a:endParaRPr>
          </a:p>
          <a:p>
            <a:pPr marL="12700" marR="65151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 ISABEL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U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CAMPESTRE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</a:t>
            </a:r>
            <a:r>
              <a:rPr sz="1000" u="sng" spc="-2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ANGELES</a:t>
            </a:r>
            <a:endParaRPr sz="1000">
              <a:latin typeface="Franklin Gothic Book"/>
              <a:cs typeface="Franklin Gothic Book"/>
            </a:endParaRPr>
          </a:p>
          <a:p>
            <a:pPr marL="12700" marR="4826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ESTANCIAS DE SANTA ANA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ESTANCIAS DE SAN JUAN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BAUTISTA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FRANCISCO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VILLA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VILLAS DE SANTA</a:t>
            </a:r>
            <a:r>
              <a:rPr sz="1000" u="sng" spc="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ANA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733" y="836802"/>
            <a:ext cx="7296531" cy="4680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887" y="1410208"/>
            <a:ext cx="241425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0820" y="1219200"/>
            <a:ext cx="231140" cy="274320"/>
          </a:xfrm>
          <a:custGeom>
            <a:avLst/>
            <a:gdLst/>
            <a:ahLst/>
            <a:cxnLst/>
            <a:rect l="l" t="t" r="r" b="b"/>
            <a:pathLst>
              <a:path w="231140" h="274319">
                <a:moveTo>
                  <a:pt x="231139" y="0"/>
                </a:moveTo>
                <a:lnTo>
                  <a:pt x="201418" y="63623"/>
                </a:lnTo>
                <a:lnTo>
                  <a:pt x="172437" y="124177"/>
                </a:lnTo>
                <a:lnTo>
                  <a:pt x="144938" y="178593"/>
                </a:lnTo>
                <a:lnTo>
                  <a:pt x="119662" y="223802"/>
                </a:lnTo>
                <a:lnTo>
                  <a:pt x="97349" y="256734"/>
                </a:lnTo>
                <a:lnTo>
                  <a:pt x="78739" y="274320"/>
                </a:lnTo>
                <a:lnTo>
                  <a:pt x="59451" y="259913"/>
                </a:lnTo>
                <a:lnTo>
                  <a:pt x="48259" y="208597"/>
                </a:lnTo>
                <a:lnTo>
                  <a:pt x="40878" y="148232"/>
                </a:lnTo>
                <a:lnTo>
                  <a:pt x="33019" y="106679"/>
                </a:lnTo>
                <a:lnTo>
                  <a:pt x="23256" y="91797"/>
                </a:lnTo>
                <a:lnTo>
                  <a:pt x="13969" y="88582"/>
                </a:lnTo>
                <a:lnTo>
                  <a:pt x="6588" y="90606"/>
                </a:lnTo>
                <a:lnTo>
                  <a:pt x="2539" y="91439"/>
                </a:lnTo>
                <a:lnTo>
                  <a:pt x="0" y="88900"/>
                </a:lnTo>
                <a:lnTo>
                  <a:pt x="17779" y="91439"/>
                </a:lnTo>
                <a:lnTo>
                  <a:pt x="2539" y="91439"/>
                </a:lnTo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6367" y="863727"/>
            <a:ext cx="782955" cy="455295"/>
          </a:xfrm>
          <a:custGeom>
            <a:avLst/>
            <a:gdLst/>
            <a:ahLst/>
            <a:cxnLst/>
            <a:rect l="l" t="t" r="r" b="b"/>
            <a:pathLst>
              <a:path w="782955" h="455294">
                <a:moveTo>
                  <a:pt x="0" y="454913"/>
                </a:moveTo>
                <a:lnTo>
                  <a:pt x="53151" y="439663"/>
                </a:lnTo>
                <a:lnTo>
                  <a:pt x="103932" y="424291"/>
                </a:lnTo>
                <a:lnTo>
                  <a:pt x="149968" y="408645"/>
                </a:lnTo>
                <a:lnTo>
                  <a:pt x="188886" y="392572"/>
                </a:lnTo>
                <a:lnTo>
                  <a:pt x="236009" y="358721"/>
                </a:lnTo>
                <a:lnTo>
                  <a:pt x="237361" y="343677"/>
                </a:lnTo>
                <a:lnTo>
                  <a:pt x="234320" y="322181"/>
                </a:lnTo>
                <a:lnTo>
                  <a:pt x="238836" y="285623"/>
                </a:lnTo>
                <a:lnTo>
                  <a:pt x="243530" y="251506"/>
                </a:lnTo>
                <a:lnTo>
                  <a:pt x="245526" y="206426"/>
                </a:lnTo>
                <a:lnTo>
                  <a:pt x="247721" y="155624"/>
                </a:lnTo>
                <a:lnTo>
                  <a:pt x="253017" y="104339"/>
                </a:lnTo>
                <a:lnTo>
                  <a:pt x="264312" y="57813"/>
                </a:lnTo>
                <a:lnTo>
                  <a:pt x="284505" y="21286"/>
                </a:lnTo>
                <a:lnTo>
                  <a:pt x="316496" y="0"/>
                </a:lnTo>
                <a:lnTo>
                  <a:pt x="427617" y="6820"/>
                </a:lnTo>
                <a:lnTo>
                  <a:pt x="583672" y="48942"/>
                </a:lnTo>
                <a:lnTo>
                  <a:pt x="722726" y="96279"/>
                </a:lnTo>
                <a:lnTo>
                  <a:pt x="782840" y="118745"/>
                </a:lnTo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245" y="216598"/>
            <a:ext cx="4207509" cy="61555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MX" sz="4000" dirty="0"/>
              <a:t>TARIFAS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3400" y="1525012"/>
            <a:ext cx="8229600" cy="7571303"/>
          </a:xfrm>
        </p:spPr>
        <p:txBody>
          <a:bodyPr/>
          <a:lstStyle/>
          <a:p>
            <a:pPr algn="l"/>
            <a:r>
              <a:rPr lang="es-MX" sz="2000" b="1" dirty="0"/>
              <a:t>MONCLOVA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GENERAL $13.00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NIÑOS $10.00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ESTUDIANTE $10.00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TERCERA EDAD $10.00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i="1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i="1" dirty="0">
              <a:latin typeface="Calibri" panose="020F0502020204030204" pitchFamily="34" charset="0"/>
            </a:endParaRPr>
          </a:p>
          <a:p>
            <a:pPr algn="l"/>
            <a:endParaRPr lang="es-MX" sz="2000" b="1" dirty="0">
              <a:latin typeface="Calibri" panose="020F0502020204030204" pitchFamily="34" charset="0"/>
            </a:endParaRPr>
          </a:p>
          <a:p>
            <a:pPr algn="l"/>
            <a:r>
              <a:rPr lang="es-MX" sz="2000" b="1" dirty="0">
                <a:latin typeface="Calibri" panose="020F0502020204030204" pitchFamily="34" charset="0"/>
              </a:rPr>
              <a:t>INTERMUNICIPAL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GENERAL</a:t>
            </a:r>
            <a:r>
              <a:rPr lang="es-MX" sz="2000" dirty="0">
                <a:latin typeface="Calibri" panose="020F0502020204030204" pitchFamily="34" charset="0"/>
              </a:rPr>
              <a:t>  $17.00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NIÑOS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ESTUDIANTE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TERCERA EDAD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i="1" dirty="0">
              <a:latin typeface="Calibri" panose="020F0502020204030204" pitchFamily="34" charset="0"/>
            </a:endParaRPr>
          </a:p>
          <a:p>
            <a:pPr algn="l"/>
            <a:endParaRPr lang="es-MX" sz="2000" b="1" dirty="0">
              <a:latin typeface="Calibri" panose="020F0502020204030204" pitchFamily="34" charset="0"/>
            </a:endParaRPr>
          </a:p>
          <a:p>
            <a:pPr algn="l"/>
            <a:endParaRPr lang="es-MX" sz="2000" b="1" dirty="0">
              <a:latin typeface="Calibri" panose="020F0502020204030204" pitchFamily="34" charset="0"/>
            </a:endParaRPr>
          </a:p>
          <a:p>
            <a:pPr algn="l"/>
            <a:r>
              <a:rPr lang="es-MX" sz="2000" b="1" dirty="0">
                <a:latin typeface="Calibri" panose="020F0502020204030204" pitchFamily="34" charset="0"/>
              </a:rPr>
              <a:t>INTERMUNICIPAL 8 DE ENERO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GENERAL $17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NIÑOS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ESTUDIANTE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000" i="1" dirty="0">
                <a:latin typeface="Calibri" panose="020F0502020204030204" pitchFamily="34" charset="0"/>
              </a:rPr>
              <a:t>TERCERA EDAD $11.00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sz="2000" dirty="0">
              <a:latin typeface="Calibri" panose="020F0502020204030204" pitchFamily="34" charset="0"/>
            </a:endParaRPr>
          </a:p>
          <a:p>
            <a:pPr algn="ctr"/>
            <a:endParaRPr lang="es-MX" sz="2000" dirty="0">
              <a:latin typeface="Calibri" panose="020F0502020204030204" pitchFamily="34" charset="0"/>
            </a:endParaRPr>
          </a:p>
          <a:p>
            <a:endParaRPr lang="es-MX" b="1" dirty="0">
              <a:latin typeface="Calibri" panose="020F0502020204030204" pitchFamily="34" charset="0"/>
            </a:endParaRPr>
          </a:p>
          <a:p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263729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326" y="813046"/>
            <a:ext cx="7417434" cy="5298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75118" y="1674240"/>
            <a:ext cx="125730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CURVA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b="1" u="sng" spc="-17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JUAN</a:t>
            </a:r>
            <a:endParaRPr sz="1000">
              <a:latin typeface="Franklin Gothic Book"/>
              <a:cs typeface="Franklin Gothic Book"/>
            </a:endParaRPr>
          </a:p>
          <a:p>
            <a:pPr marL="14604">
              <a:lnSpc>
                <a:spcPct val="100000"/>
              </a:lnSpc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SANCHEZ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4604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</a:t>
            </a:r>
            <a:endParaRPr sz="1000">
              <a:latin typeface="Franklin Gothic Book"/>
              <a:cs typeface="Franklin Gothic Book"/>
            </a:endParaRPr>
          </a:p>
          <a:p>
            <a:pPr marL="14604" marR="5080" indent="-2540">
              <a:lnSpc>
                <a:spcPct val="100000"/>
              </a:lnSpc>
            </a:pPr>
            <a:r>
              <a:rPr sz="1000" u="sng" spc="2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RAMOS ARIZPE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FIERRO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CALDERON</a:t>
            </a:r>
            <a:endParaRPr sz="1000">
              <a:latin typeface="Franklin Gothic Book"/>
              <a:cs typeface="Franklin Gothic Book"/>
            </a:endParaRPr>
          </a:p>
          <a:p>
            <a:pPr marL="14604" marR="1905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PRADERAS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MEZQUITAL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MONCLOVA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 </a:t>
            </a:r>
            <a:r>
              <a:rPr sz="1000" spc="-1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 NORTE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BENEVIDES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2965" y="4640453"/>
            <a:ext cx="139280" cy="133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0920" y="1484757"/>
            <a:ext cx="375920" cy="144145"/>
          </a:xfrm>
          <a:custGeom>
            <a:avLst/>
            <a:gdLst/>
            <a:ahLst/>
            <a:cxnLst/>
            <a:rect l="l" t="t" r="r" b="b"/>
            <a:pathLst>
              <a:path w="375920" h="144144">
                <a:moveTo>
                  <a:pt x="0" y="0"/>
                </a:moveTo>
                <a:lnTo>
                  <a:pt x="375411" y="144017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0260" y="1490725"/>
            <a:ext cx="159385" cy="138430"/>
          </a:xfrm>
          <a:custGeom>
            <a:avLst/>
            <a:gdLst/>
            <a:ahLst/>
            <a:cxnLst/>
            <a:rect l="l" t="t" r="r" b="b"/>
            <a:pathLst>
              <a:path w="159384" h="138430">
                <a:moveTo>
                  <a:pt x="159258" y="0"/>
                </a:moveTo>
                <a:lnTo>
                  <a:pt x="0" y="138049"/>
                </a:lnTo>
              </a:path>
            </a:pathLst>
          </a:custGeom>
          <a:ln w="381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6332" y="1628775"/>
            <a:ext cx="72390" cy="216535"/>
          </a:xfrm>
          <a:custGeom>
            <a:avLst/>
            <a:gdLst/>
            <a:ahLst/>
            <a:cxnLst/>
            <a:rect l="l" t="t" r="r" b="b"/>
            <a:pathLst>
              <a:path w="72390" h="216535">
                <a:moveTo>
                  <a:pt x="0" y="216026"/>
                </a:moveTo>
                <a:lnTo>
                  <a:pt x="72009" y="0"/>
                </a:lnTo>
              </a:path>
            </a:pathLst>
          </a:custGeom>
          <a:ln w="28575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9890" y="1628775"/>
            <a:ext cx="496570" cy="216535"/>
          </a:xfrm>
          <a:custGeom>
            <a:avLst/>
            <a:gdLst/>
            <a:ahLst/>
            <a:cxnLst/>
            <a:rect l="l" t="t" r="r" b="b"/>
            <a:pathLst>
              <a:path w="496570" h="216535">
                <a:moveTo>
                  <a:pt x="0" y="0"/>
                </a:moveTo>
                <a:lnTo>
                  <a:pt x="496442" y="216026"/>
                </a:lnTo>
              </a:path>
            </a:pathLst>
          </a:custGeom>
          <a:ln w="28575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28207" y="1196721"/>
            <a:ext cx="591820" cy="288290"/>
          </a:xfrm>
          <a:custGeom>
            <a:avLst/>
            <a:gdLst/>
            <a:ahLst/>
            <a:cxnLst/>
            <a:rect l="l" t="t" r="r" b="b"/>
            <a:pathLst>
              <a:path w="591820" h="288290">
                <a:moveTo>
                  <a:pt x="591312" y="288036"/>
                </a:moveTo>
                <a:lnTo>
                  <a:pt x="0" y="0"/>
                </a:lnTo>
              </a:path>
            </a:pathLst>
          </a:custGeom>
          <a:ln w="19050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39890" y="1490725"/>
            <a:ext cx="80010" cy="138430"/>
          </a:xfrm>
          <a:custGeom>
            <a:avLst/>
            <a:gdLst/>
            <a:ahLst/>
            <a:cxnLst/>
            <a:rect l="l" t="t" r="r" b="b"/>
            <a:pathLst>
              <a:path w="80009" h="138430">
                <a:moveTo>
                  <a:pt x="79628" y="0"/>
                </a:moveTo>
                <a:lnTo>
                  <a:pt x="0" y="138049"/>
                </a:lnTo>
              </a:path>
            </a:pathLst>
          </a:custGeom>
          <a:ln w="19050">
            <a:solidFill>
              <a:srgbClr val="045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54240" y="1844801"/>
            <a:ext cx="350520" cy="114300"/>
          </a:xfrm>
          <a:custGeom>
            <a:avLst/>
            <a:gdLst/>
            <a:ahLst/>
            <a:cxnLst/>
            <a:rect l="l" t="t" r="r" b="b"/>
            <a:pathLst>
              <a:path w="350520" h="114300">
                <a:moveTo>
                  <a:pt x="0" y="0"/>
                </a:moveTo>
                <a:lnTo>
                  <a:pt x="46612" y="32920"/>
                </a:lnTo>
                <a:lnTo>
                  <a:pt x="92868" y="63341"/>
                </a:lnTo>
                <a:lnTo>
                  <a:pt x="138410" y="88761"/>
                </a:lnTo>
                <a:lnTo>
                  <a:pt x="182879" y="106680"/>
                </a:lnTo>
                <a:lnTo>
                  <a:pt x="233719" y="114180"/>
                </a:lnTo>
                <a:lnTo>
                  <a:pt x="288607" y="113347"/>
                </a:lnTo>
                <a:lnTo>
                  <a:pt x="332541" y="109180"/>
                </a:lnTo>
                <a:lnTo>
                  <a:pt x="350519" y="106680"/>
                </a:lnTo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6700" y="121920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1" algn="ctr"/>
            <a:r>
              <a:rPr lang="es-MX" sz="1600" b="1" dirty="0">
                <a:latin typeface="Calibri" panose="020F0502020204030204" pitchFamily="34" charset="0"/>
              </a:rPr>
              <a:t>    DEPARTAMENTE DE TRANSPORTE  Y VIALIDAD</a:t>
            </a:r>
          </a:p>
          <a:p>
            <a:pPr lvl="1" algn="ctr"/>
            <a:r>
              <a:rPr lang="es-MX" sz="1600" b="1" dirty="0">
                <a:latin typeface="Calibri" panose="020F0502020204030204" pitchFamily="34" charset="0"/>
              </a:rPr>
              <a:t>RUTA CALLE ONCE- LEANDRO VALLE CIRCUNVALACION  </a:t>
            </a:r>
          </a:p>
          <a:p>
            <a:pPr lvl="1" algn="ctr"/>
            <a:endParaRPr sz="14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795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0"/>
                </a:moveTo>
                <a:lnTo>
                  <a:pt x="0" y="4210050"/>
                </a:lnTo>
                <a:lnTo>
                  <a:pt x="3571875" y="421005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4795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4210050"/>
                </a:moveTo>
                <a:lnTo>
                  <a:pt x="0" y="0"/>
                </a:lnTo>
                <a:lnTo>
                  <a:pt x="3571875" y="4210050"/>
                </a:lnTo>
                <a:lnTo>
                  <a:pt x="0" y="4210050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39" y="836714"/>
            <a:ext cx="7488047" cy="5233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05141" y="1297305"/>
            <a:ext cx="1419225" cy="37172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</a:t>
            </a:r>
            <a:r>
              <a:rPr sz="105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</a:t>
            </a:r>
            <a:endParaRPr sz="1050">
              <a:latin typeface="Franklin Gothic Book"/>
              <a:cs typeface="Franklin Gothic Book"/>
            </a:endParaRPr>
          </a:p>
          <a:p>
            <a:pPr marL="12700" marR="43815">
              <a:lnSpc>
                <a:spcPct val="100000"/>
              </a:lnSpc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21 DE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MARZO Y</a:t>
            </a:r>
            <a:r>
              <a:rPr sz="1050" u="sng" spc="-15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MONTE 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VIEJO</a:t>
            </a:r>
            <a:endParaRPr sz="10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</a:t>
            </a:r>
            <a:endParaRPr sz="1000">
              <a:latin typeface="Franklin Gothic Book"/>
              <a:cs typeface="Franklin Gothic Book"/>
            </a:endParaRPr>
          </a:p>
          <a:p>
            <a:pPr marL="12700" marR="628015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21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b="1" u="sng" spc="-9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MARZO 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MONTE VIEJO 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E.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MENDOZA  HIPODROMO</a:t>
            </a:r>
            <a:endParaRPr sz="1000">
              <a:latin typeface="Franklin Gothic Book"/>
              <a:cs typeface="Franklin Gothic Book"/>
            </a:endParaRPr>
          </a:p>
          <a:p>
            <a:pPr marL="12700" marR="51943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NOGALES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PINOS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CHAMIZAL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REGINA</a:t>
            </a:r>
            <a:endParaRPr sz="1000">
              <a:latin typeface="Franklin Gothic Book"/>
              <a:cs typeface="Franklin Gothic Book"/>
            </a:endParaRPr>
          </a:p>
          <a:p>
            <a:pPr marL="12700" marR="51435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0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FRANCISCO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SALLE </a:t>
            </a:r>
            <a:r>
              <a:rPr sz="1000" spc="-1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TECNOLOGICO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MAGISTERIO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BOSQUES</a:t>
            </a:r>
            <a:r>
              <a:rPr sz="1000" u="sng" spc="2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LEANDRO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</a:t>
            </a:r>
            <a:endParaRPr sz="1000">
              <a:latin typeface="Franklin Gothic Book"/>
              <a:cs typeface="Franklin Gothic Book"/>
            </a:endParaRPr>
          </a:p>
          <a:p>
            <a:pPr marL="12700" marR="411480">
              <a:lnSpc>
                <a:spcPct val="100000"/>
              </a:lnSpc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 CEDROS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ELSA</a:t>
            </a:r>
            <a:r>
              <a:rPr sz="1000" u="sng" spc="-3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HERNANDEZ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95642" y="4667884"/>
            <a:ext cx="228091" cy="141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sz="1600" b="1" dirty="0"/>
              <a:t>     DEPARTAMENTO DE TRANSPORTE Y VIALIDAD </a:t>
            </a:r>
          </a:p>
          <a:p>
            <a:pPr algn="ctr"/>
            <a:r>
              <a:rPr lang="es-MX" sz="1600" b="1" dirty="0"/>
              <a:t>        RUTA CALLE ONCE- LEANDRO VALLE CIRCUNVALACION </a:t>
            </a:r>
            <a:endParaRPr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4795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0"/>
                </a:moveTo>
                <a:lnTo>
                  <a:pt x="0" y="4210050"/>
                </a:lnTo>
                <a:lnTo>
                  <a:pt x="3571875" y="4210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47950"/>
            <a:ext cx="3571875" cy="4210050"/>
          </a:xfrm>
          <a:custGeom>
            <a:avLst/>
            <a:gdLst/>
            <a:ahLst/>
            <a:cxnLst/>
            <a:rect l="l" t="t" r="r" b="b"/>
            <a:pathLst>
              <a:path w="3571875" h="4210050">
                <a:moveTo>
                  <a:pt x="0" y="4210050"/>
                </a:moveTo>
                <a:lnTo>
                  <a:pt x="0" y="0"/>
                </a:lnTo>
                <a:lnTo>
                  <a:pt x="3571875" y="4210050"/>
                </a:lnTo>
                <a:lnTo>
                  <a:pt x="0" y="4210050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69" y="1175385"/>
            <a:ext cx="7629017" cy="4758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77150" y="1203959"/>
            <a:ext cx="1452880" cy="35413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05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COLONIA </a:t>
            </a:r>
            <a:r>
              <a:rPr sz="1050" b="1" spc="5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INDEPENDENCIA</a:t>
            </a:r>
            <a:r>
              <a:rPr sz="1050" u="sng" spc="-114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FRENTE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PANTEON</a:t>
            </a:r>
            <a:r>
              <a:rPr sz="1050" u="sng" spc="-5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GUADALUPE</a:t>
            </a:r>
            <a:endParaRPr sz="10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Franklin Gothic Book"/>
              <a:cs typeface="Franklin Gothic Book"/>
            </a:endParaRPr>
          </a:p>
          <a:p>
            <a:pPr marL="12700" marR="554990">
              <a:lnSpc>
                <a:spcPct val="100000"/>
              </a:lnSpc>
            </a:pPr>
            <a:r>
              <a:rPr sz="105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 </a:t>
            </a:r>
            <a:r>
              <a:rPr sz="1050" b="1" spc="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50" u="sng" spc="-6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SALVADOR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ANAHUAC</a:t>
            </a:r>
            <a:endParaRPr sz="1000">
              <a:latin typeface="Franklin Gothic Book"/>
              <a:cs typeface="Franklin Gothic Book"/>
            </a:endParaRPr>
          </a:p>
          <a:p>
            <a:pPr marL="12700" marR="613410">
              <a:lnSpc>
                <a:spcPct val="100000"/>
              </a:lnSpc>
              <a:spcBef>
                <a:spcPts val="5"/>
              </a:spcBef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GPE. AHMSA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MIRAVALLE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1° DE MAYO </a:t>
            </a:r>
            <a:r>
              <a:rPr sz="1050" dirty="0"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5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50" spc="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BARRERA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AGUILAR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LOMAS DE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</a:t>
            </a:r>
            <a:r>
              <a:rPr sz="1050" u="sng" spc="-7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GLORIA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288</a:t>
            </a:r>
            <a:endParaRPr sz="1050">
              <a:latin typeface="Franklin Gothic Book"/>
              <a:cs typeface="Franklin Gothic Book"/>
            </a:endParaRPr>
          </a:p>
          <a:p>
            <a:pPr marL="12700" marR="748030">
              <a:lnSpc>
                <a:spcPct val="100000"/>
              </a:lnSpc>
            </a:pP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</a:t>
            </a:r>
            <a:r>
              <a:rPr sz="1050" u="sng" spc="-7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AMISTAD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ROBLE </a:t>
            </a:r>
            <a:r>
              <a:rPr sz="1050" spc="-5" dirty="0"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50" u="sng" spc="-2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JOSE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 DE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5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MIGUEL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5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2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50" u="sng" spc="-5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ABRIL</a:t>
            </a: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LUCRECIA</a:t>
            </a:r>
            <a:r>
              <a:rPr sz="105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SOLANO</a:t>
            </a:r>
            <a:endParaRPr sz="105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58900" y="1544066"/>
            <a:ext cx="133413" cy="97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161" y="130125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2468245" y="216598"/>
            <a:ext cx="4207509" cy="523220"/>
          </a:xfrm>
        </p:spPr>
        <p:txBody>
          <a:bodyPr/>
          <a:lstStyle/>
          <a:p>
            <a:pPr algn="ctr"/>
            <a:r>
              <a:rPr lang="es-MX" sz="1800" dirty="0">
                <a:latin typeface="Calibri" panose="020F0502020204030204" pitchFamily="34" charset="0"/>
              </a:rPr>
              <a:t>  DEPARTAMENTO</a:t>
            </a:r>
            <a:r>
              <a:rPr lang="es-MX" dirty="0">
                <a:latin typeface="Calibri" panose="020F0502020204030204" pitchFamily="34" charset="0"/>
              </a:rPr>
              <a:t> DE TRANSPORTE Y VIALIDAD </a:t>
            </a:r>
            <a:br>
              <a:rPr lang="es-MX" dirty="0">
                <a:latin typeface="Calibri" panose="020F0502020204030204" pitchFamily="34" charset="0"/>
              </a:rPr>
            </a:br>
            <a:r>
              <a:rPr lang="es-MX" dirty="0">
                <a:latin typeface="Calibri" panose="020F0502020204030204" pitchFamily="34" charset="0"/>
              </a:rPr>
              <a:t>RUTA CARRANZA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89241" y="1236090"/>
            <a:ext cx="1802130" cy="398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350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TERMINA</a:t>
            </a:r>
            <a:r>
              <a:rPr sz="1000" b="1" u="sng" spc="-16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RECORRIDO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DESDE CALLE COPALA 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RIVERA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1099820">
              <a:lnSpc>
                <a:spcPct val="100000"/>
              </a:lnSpc>
              <a:spcBef>
                <a:spcPts val="5"/>
              </a:spcBef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RIVERA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MIGUEL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PIPILA</a:t>
            </a:r>
            <a:endParaRPr sz="1000">
              <a:latin typeface="Franklin Gothic Book"/>
              <a:cs typeface="Franklin Gothic Book"/>
            </a:endParaRPr>
          </a:p>
          <a:p>
            <a:pPr marL="12700" marR="541655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BARBARA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HIPODROMO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ARMENDARIZ</a:t>
            </a:r>
            <a:r>
              <a:rPr sz="1000" u="sng" spc="-7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JIMENES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PEDREGAL</a:t>
            </a:r>
            <a:endParaRPr sz="1000">
              <a:latin typeface="Franklin Gothic Book"/>
              <a:cs typeface="Franklin Gothic Book"/>
            </a:endParaRPr>
          </a:p>
          <a:p>
            <a:pPr marL="12700" marR="807720">
              <a:lnSpc>
                <a:spcPct val="100000"/>
              </a:lnSpc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BENAVIDES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INDUSTRIAL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DEPORTIVO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</a:t>
            </a:r>
            <a:r>
              <a:rPr sz="1000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SURESTE</a:t>
            </a:r>
            <a:endParaRPr sz="1000">
              <a:latin typeface="Franklin Gothic Book"/>
              <a:cs typeface="Franklin Gothic Book"/>
            </a:endParaRPr>
          </a:p>
          <a:p>
            <a:pPr marL="12700" marR="61595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BRAULIO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FERNANDEZ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EMILIANO ZAPATA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NUEVA MIRAVALLE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AZTECA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REGRESO EN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</a:t>
            </a:r>
            <a:r>
              <a:rPr sz="1000" u="sng" spc="-6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ANAHUAC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95" y="836739"/>
            <a:ext cx="7317613" cy="5093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72455" y="835786"/>
            <a:ext cx="204343" cy="157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6063" y="1124711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1916"/>
                </a:lnTo>
              </a:path>
            </a:pathLst>
          </a:custGeom>
          <a:ln w="571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76063" y="1196721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89408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>
                <a:latin typeface="Calibri" panose="020F0502020204030204" pitchFamily="34" charset="0"/>
              </a:rPr>
              <a:t>DEPARTAMENTO DE TRANSPORTE Y VIALIDAD </a:t>
            </a:r>
          </a:p>
          <a:p>
            <a:pPr algn="ctr"/>
            <a:r>
              <a:rPr lang="es-MX" b="1" dirty="0">
                <a:latin typeface="Calibri" panose="020F0502020204030204" pitchFamily="34" charset="0"/>
              </a:rPr>
              <a:t>RUTA DEL RIO DEPORTIVO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DEPARTAMENTO </a:t>
            </a:r>
            <a:r>
              <a:rPr spc="10" dirty="0"/>
              <a:t>DE </a:t>
            </a:r>
            <a:r>
              <a:rPr dirty="0"/>
              <a:t>TRANSPORTE Y</a:t>
            </a:r>
            <a:r>
              <a:rPr spc="-200" dirty="0"/>
              <a:t> </a:t>
            </a:r>
            <a:r>
              <a:rPr dirty="0"/>
              <a:t>VIALIDAD</a:t>
            </a:r>
          </a:p>
          <a:p>
            <a:pPr marL="274320" algn="ctr">
              <a:lnSpc>
                <a:spcPct val="100000"/>
              </a:lnSpc>
            </a:pPr>
            <a:r>
              <a:rPr spc="-20" dirty="0"/>
              <a:t>RUTA </a:t>
            </a:r>
            <a:r>
              <a:rPr spc="10" dirty="0"/>
              <a:t>DEL </a:t>
            </a:r>
            <a:r>
              <a:rPr spc="5" dirty="0"/>
              <a:t>RIO</a:t>
            </a:r>
            <a:r>
              <a:rPr spc="-100" dirty="0"/>
              <a:t> </a:t>
            </a:r>
            <a:r>
              <a:rPr spc="-10" dirty="0"/>
              <a:t>CIRCUNVALACION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92084" y="1286509"/>
            <a:ext cx="1307465" cy="3531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82040" algn="l"/>
              </a:tabLst>
            </a:pP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	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RIO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CALLE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MISPEROS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594995">
              <a:lnSpc>
                <a:spcPct val="100000"/>
              </a:lnSpc>
              <a:spcBef>
                <a:spcPts val="5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 </a:t>
            </a:r>
            <a:r>
              <a:rPr sz="1000" spc="5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RIVERA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PIPILA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ROM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endParaRPr sz="1000">
              <a:latin typeface="Franklin Gothic Book"/>
              <a:cs typeface="Franklin Gothic Book"/>
            </a:endParaRPr>
          </a:p>
          <a:p>
            <a:pPr marL="12700" marR="52705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BARBARA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ARMENDARIZ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JIMENEZ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</a:t>
            </a:r>
            <a:endParaRPr sz="1000">
              <a:latin typeface="Franklin Gothic Book"/>
              <a:cs typeface="Franklin Gothic Book"/>
            </a:endParaRPr>
          </a:p>
          <a:p>
            <a:pPr marL="12700" marR="24257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BENEVIDES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DEPORTIVO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 </a:t>
            </a:r>
            <a:r>
              <a:rPr sz="1000" spc="-1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BRAULIO FDZ.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EMILIANO ZÁPATA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CAÑADA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PTE.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495" y="830668"/>
            <a:ext cx="7752715" cy="5334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91579" y="6008585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7860" y="3071241"/>
            <a:ext cx="457200" cy="1224280"/>
          </a:xfrm>
          <a:custGeom>
            <a:avLst/>
            <a:gdLst/>
            <a:ahLst/>
            <a:cxnLst/>
            <a:rect l="l" t="t" r="r" b="b"/>
            <a:pathLst>
              <a:path w="457200" h="1224279">
                <a:moveTo>
                  <a:pt x="429643" y="23755"/>
                </a:moveTo>
                <a:lnTo>
                  <a:pt x="420045" y="31886"/>
                </a:lnTo>
                <a:lnTo>
                  <a:pt x="0" y="1219708"/>
                </a:lnTo>
                <a:lnTo>
                  <a:pt x="11937" y="1224026"/>
                </a:lnTo>
                <a:lnTo>
                  <a:pt x="431989" y="36061"/>
                </a:lnTo>
                <a:lnTo>
                  <a:pt x="429643" y="23755"/>
                </a:lnTo>
                <a:close/>
              </a:path>
              <a:path w="457200" h="1224279">
                <a:moveTo>
                  <a:pt x="439886" y="9779"/>
                </a:moveTo>
                <a:lnTo>
                  <a:pt x="427863" y="9779"/>
                </a:lnTo>
                <a:lnTo>
                  <a:pt x="439800" y="13970"/>
                </a:lnTo>
                <a:lnTo>
                  <a:pt x="431989" y="36061"/>
                </a:lnTo>
                <a:lnTo>
                  <a:pt x="444118" y="99695"/>
                </a:lnTo>
                <a:lnTo>
                  <a:pt x="444753" y="103124"/>
                </a:lnTo>
                <a:lnTo>
                  <a:pt x="448055" y="105410"/>
                </a:lnTo>
                <a:lnTo>
                  <a:pt x="455040" y="104139"/>
                </a:lnTo>
                <a:lnTo>
                  <a:pt x="457200" y="100837"/>
                </a:lnTo>
                <a:lnTo>
                  <a:pt x="456564" y="97282"/>
                </a:lnTo>
                <a:lnTo>
                  <a:pt x="439886" y="9779"/>
                </a:lnTo>
                <a:close/>
              </a:path>
              <a:path w="457200" h="1224279">
                <a:moveTo>
                  <a:pt x="438023" y="0"/>
                </a:moveTo>
                <a:lnTo>
                  <a:pt x="362457" y="64008"/>
                </a:lnTo>
                <a:lnTo>
                  <a:pt x="359790" y="66294"/>
                </a:lnTo>
                <a:lnTo>
                  <a:pt x="359410" y="70358"/>
                </a:lnTo>
                <a:lnTo>
                  <a:pt x="363981" y="75692"/>
                </a:lnTo>
                <a:lnTo>
                  <a:pt x="367918" y="75946"/>
                </a:lnTo>
                <a:lnTo>
                  <a:pt x="370586" y="73787"/>
                </a:lnTo>
                <a:lnTo>
                  <a:pt x="420045" y="31886"/>
                </a:lnTo>
                <a:lnTo>
                  <a:pt x="427863" y="9779"/>
                </a:lnTo>
                <a:lnTo>
                  <a:pt x="439886" y="9779"/>
                </a:lnTo>
                <a:lnTo>
                  <a:pt x="438023" y="0"/>
                </a:lnTo>
                <a:close/>
              </a:path>
              <a:path w="457200" h="1224279">
                <a:moveTo>
                  <a:pt x="437268" y="13081"/>
                </a:moveTo>
                <a:lnTo>
                  <a:pt x="427609" y="13081"/>
                </a:lnTo>
                <a:lnTo>
                  <a:pt x="437895" y="16763"/>
                </a:lnTo>
                <a:lnTo>
                  <a:pt x="429643" y="23755"/>
                </a:lnTo>
                <a:lnTo>
                  <a:pt x="431989" y="36061"/>
                </a:lnTo>
                <a:lnTo>
                  <a:pt x="439800" y="13970"/>
                </a:lnTo>
                <a:lnTo>
                  <a:pt x="437268" y="13081"/>
                </a:lnTo>
                <a:close/>
              </a:path>
              <a:path w="457200" h="1224279">
                <a:moveTo>
                  <a:pt x="427863" y="9779"/>
                </a:moveTo>
                <a:lnTo>
                  <a:pt x="420045" y="31886"/>
                </a:lnTo>
                <a:lnTo>
                  <a:pt x="429643" y="23755"/>
                </a:lnTo>
                <a:lnTo>
                  <a:pt x="427609" y="13081"/>
                </a:lnTo>
                <a:lnTo>
                  <a:pt x="437268" y="13081"/>
                </a:lnTo>
                <a:lnTo>
                  <a:pt x="427863" y="9779"/>
                </a:lnTo>
                <a:close/>
              </a:path>
              <a:path w="457200" h="1224279">
                <a:moveTo>
                  <a:pt x="427609" y="13081"/>
                </a:moveTo>
                <a:lnTo>
                  <a:pt x="429643" y="23755"/>
                </a:lnTo>
                <a:lnTo>
                  <a:pt x="437895" y="16763"/>
                </a:lnTo>
                <a:lnTo>
                  <a:pt x="427609" y="1308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6598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9158" y="1286509"/>
            <a:ext cx="1365250" cy="3380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82040" algn="l"/>
              </a:tabLst>
            </a:pP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spc="-4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b="1" u="sng" spc="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</a:t>
            </a:r>
            <a:r>
              <a:rPr sz="1000" b="1" u="sng" spc="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b="1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b="1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	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JO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LAS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FUENTES</a:t>
            </a:r>
            <a:endParaRPr sz="1000">
              <a:latin typeface="Franklin Gothic Book"/>
              <a:cs typeface="Franklin Gothic Book"/>
            </a:endParaRPr>
          </a:p>
          <a:p>
            <a:pPr marL="12700" marR="59055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SOBRE BLV. MIGUEL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MADRID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 marR="66675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VETERANOS DE LA REV.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LOMAS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TECOLOTES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MIGUEL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HIDALGO</a:t>
            </a:r>
            <a:endParaRPr sz="1000">
              <a:latin typeface="Franklin Gothic Book"/>
              <a:cs typeface="Franklin Gothic Book"/>
            </a:endParaRPr>
          </a:p>
          <a:p>
            <a:pPr marL="12700" marR="300355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MIRADOR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CHINAMECA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TIERRA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</a:t>
            </a:r>
            <a:r>
              <a:rPr sz="1000" u="sng" spc="-6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LIBERTAD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HIPODROMO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SANTA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BARBARA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2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  <a:p>
            <a:pPr marL="12700" marR="300355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LOMA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spc="-10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1175" y="845058"/>
            <a:ext cx="7529195" cy="5179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1385" y="832358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>
                <a:latin typeface="Calibri" panose="020F0502020204030204" pitchFamily="34" charset="0"/>
              </a:rPr>
              <a:t>DEPARTAMENTO DE TRASNPORTE Y VIALIDAD </a:t>
            </a:r>
          </a:p>
          <a:p>
            <a:pPr algn="ctr"/>
            <a:r>
              <a:rPr lang="es-MX" b="1" dirty="0">
                <a:latin typeface="Calibri" panose="020F0502020204030204" pitchFamily="34" charset="0"/>
              </a:rPr>
              <a:t>RUTA HIPODROMO DIRECTO </a:t>
            </a:r>
            <a:endParaRPr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0" y="6858888"/>
                </a:moveTo>
                <a:lnTo>
                  <a:pt x="7738203" y="0"/>
                </a:lnTo>
                <a:lnTo>
                  <a:pt x="9146379" y="889"/>
                </a:lnTo>
                <a:lnTo>
                  <a:pt x="9146379" y="6858888"/>
                </a:lnTo>
                <a:lnTo>
                  <a:pt x="0" y="6858888"/>
                </a:lnTo>
                <a:close/>
              </a:path>
            </a:pathLst>
          </a:custGeom>
          <a:ln w="12700">
            <a:solidFill>
              <a:srgbClr val="5470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514" y="864857"/>
            <a:ext cx="7272782" cy="5175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DEPARTAMENTO </a:t>
            </a:r>
            <a:r>
              <a:rPr spc="10" dirty="0"/>
              <a:t>DE </a:t>
            </a:r>
            <a:r>
              <a:rPr dirty="0"/>
              <a:t>TRANSPORTE Y</a:t>
            </a:r>
            <a:r>
              <a:rPr spc="-200" dirty="0"/>
              <a:t> </a:t>
            </a:r>
            <a:r>
              <a:rPr dirty="0"/>
              <a:t>VIALIDAD</a:t>
            </a:r>
          </a:p>
          <a:p>
            <a:pPr marL="273050" algn="ctr">
              <a:lnSpc>
                <a:spcPct val="100000"/>
              </a:lnSpc>
            </a:pPr>
            <a:r>
              <a:rPr spc="-20" dirty="0"/>
              <a:t>RUTA </a:t>
            </a:r>
            <a:r>
              <a:rPr spc="5" dirty="0"/>
              <a:t>OBRERAS </a:t>
            </a:r>
            <a:r>
              <a:rPr spc="-5" dirty="0"/>
              <a:t>-</a:t>
            </a:r>
            <a:r>
              <a:rPr spc="-60" dirty="0"/>
              <a:t> </a:t>
            </a:r>
            <a:r>
              <a:rPr dirty="0"/>
              <a:t>COLINAS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61250" y="1286509"/>
            <a:ext cx="1628139" cy="292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3365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COLINAS DE SANTIAGO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POR AV.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GRAL. ALFONSO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REYES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COLONIAS:</a:t>
            </a:r>
            <a:endParaRPr sz="1000">
              <a:latin typeface="Franklin Gothic Book"/>
              <a:cs typeface="Franklin Gothic Book"/>
            </a:endParaRPr>
          </a:p>
          <a:p>
            <a:pPr marL="12700" marR="69850">
              <a:lnSpc>
                <a:spcPct val="100000"/>
              </a:lnSpc>
              <a:tabLst>
                <a:tab pos="1235075" algn="l"/>
              </a:tabLst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RR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Y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ES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	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OM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LINDA</a:t>
            </a:r>
            <a:endParaRPr sz="1000">
              <a:latin typeface="Franklin Gothic Book"/>
              <a:cs typeface="Franklin Gothic Book"/>
            </a:endParaRPr>
          </a:p>
          <a:p>
            <a:pPr marL="12700" marR="451484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SALINAS DE GORTARI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OTILIO MONTAÑO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OBRERA</a:t>
            </a:r>
            <a:r>
              <a:rPr sz="1000" u="sng" spc="-3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SUR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LOS</a:t>
            </a:r>
            <a:r>
              <a:rPr sz="1000" u="sng" spc="-9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ALAMOS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tabLst>
                <a:tab pos="993775" algn="l"/>
              </a:tabLst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LAS ESPERANZAS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PRADERAS CASAS NUEVAS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O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A</a:t>
            </a:r>
            <a:r>
              <a:rPr sz="1000" u="sng" spc="-3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NT</a:t>
            </a:r>
            <a:r>
              <a:rPr sz="1000" u="sng" spc="-1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.	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B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ELIZONDO</a:t>
            </a:r>
            <a:endParaRPr sz="1000">
              <a:latin typeface="Franklin Gothic Book"/>
              <a:cs typeface="Franklin Gothic Book"/>
            </a:endParaRPr>
          </a:p>
          <a:p>
            <a:pPr marL="12700" marR="133985">
              <a:lnSpc>
                <a:spcPct val="100000"/>
              </a:lnSpc>
            </a:pP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PRIMERO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 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MAYO </a:t>
            </a:r>
            <a:r>
              <a:rPr sz="1000" spc="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CARRANZA TELEFONISTAS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6846" y="1170686"/>
            <a:ext cx="241426" cy="16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6197" y="5373242"/>
            <a:ext cx="288290" cy="84455"/>
          </a:xfrm>
          <a:custGeom>
            <a:avLst/>
            <a:gdLst/>
            <a:ahLst/>
            <a:cxnLst/>
            <a:rect l="l" t="t" r="r" b="b"/>
            <a:pathLst>
              <a:path w="288289" h="84454">
                <a:moveTo>
                  <a:pt x="0" y="0"/>
                </a:moveTo>
                <a:lnTo>
                  <a:pt x="288036" y="8420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9789" y="5085207"/>
            <a:ext cx="164465" cy="374015"/>
          </a:xfrm>
          <a:custGeom>
            <a:avLst/>
            <a:gdLst/>
            <a:ahLst/>
            <a:cxnLst/>
            <a:rect l="l" t="t" r="r" b="b"/>
            <a:pathLst>
              <a:path w="164465" h="374014">
                <a:moveTo>
                  <a:pt x="141615" y="17512"/>
                </a:moveTo>
                <a:lnTo>
                  <a:pt x="134303" y="23357"/>
                </a:lnTo>
                <a:lnTo>
                  <a:pt x="0" y="370459"/>
                </a:lnTo>
                <a:lnTo>
                  <a:pt x="8889" y="373888"/>
                </a:lnTo>
                <a:lnTo>
                  <a:pt x="143129" y="26951"/>
                </a:lnTo>
                <a:lnTo>
                  <a:pt x="141615" y="17512"/>
                </a:lnTo>
                <a:close/>
              </a:path>
              <a:path w="164465" h="374014">
                <a:moveTo>
                  <a:pt x="149602" y="7112"/>
                </a:moveTo>
                <a:lnTo>
                  <a:pt x="140588" y="7112"/>
                </a:lnTo>
                <a:lnTo>
                  <a:pt x="149479" y="10541"/>
                </a:lnTo>
                <a:lnTo>
                  <a:pt x="143129" y="26951"/>
                </a:lnTo>
                <a:lnTo>
                  <a:pt x="154305" y="96647"/>
                </a:lnTo>
                <a:lnTo>
                  <a:pt x="154686" y="99187"/>
                </a:lnTo>
                <a:lnTo>
                  <a:pt x="157099" y="100965"/>
                </a:lnTo>
                <a:lnTo>
                  <a:pt x="162306" y="100203"/>
                </a:lnTo>
                <a:lnTo>
                  <a:pt x="164084" y="97663"/>
                </a:lnTo>
                <a:lnTo>
                  <a:pt x="163703" y="95123"/>
                </a:lnTo>
                <a:lnTo>
                  <a:pt x="149602" y="7112"/>
                </a:lnTo>
                <a:close/>
              </a:path>
              <a:path w="164465" h="374014">
                <a:moveTo>
                  <a:pt x="148462" y="0"/>
                </a:moveTo>
                <a:lnTo>
                  <a:pt x="73152" y="60071"/>
                </a:lnTo>
                <a:lnTo>
                  <a:pt x="70992" y="61722"/>
                </a:lnTo>
                <a:lnTo>
                  <a:pt x="70738" y="64770"/>
                </a:lnTo>
                <a:lnTo>
                  <a:pt x="74040" y="68834"/>
                </a:lnTo>
                <a:lnTo>
                  <a:pt x="76962" y="69215"/>
                </a:lnTo>
                <a:lnTo>
                  <a:pt x="78993" y="67564"/>
                </a:lnTo>
                <a:lnTo>
                  <a:pt x="134303" y="23357"/>
                </a:lnTo>
                <a:lnTo>
                  <a:pt x="140588" y="7112"/>
                </a:lnTo>
                <a:lnTo>
                  <a:pt x="149602" y="7112"/>
                </a:lnTo>
                <a:lnTo>
                  <a:pt x="148462" y="0"/>
                </a:lnTo>
                <a:close/>
              </a:path>
              <a:path w="164465" h="374014">
                <a:moveTo>
                  <a:pt x="146844" y="9525"/>
                </a:moveTo>
                <a:lnTo>
                  <a:pt x="140335" y="9525"/>
                </a:lnTo>
                <a:lnTo>
                  <a:pt x="147955" y="12446"/>
                </a:lnTo>
                <a:lnTo>
                  <a:pt x="141615" y="17512"/>
                </a:lnTo>
                <a:lnTo>
                  <a:pt x="143129" y="26951"/>
                </a:lnTo>
                <a:lnTo>
                  <a:pt x="149479" y="10541"/>
                </a:lnTo>
                <a:lnTo>
                  <a:pt x="146844" y="9525"/>
                </a:lnTo>
                <a:close/>
              </a:path>
              <a:path w="164465" h="374014">
                <a:moveTo>
                  <a:pt x="140588" y="7112"/>
                </a:moveTo>
                <a:lnTo>
                  <a:pt x="134303" y="23357"/>
                </a:lnTo>
                <a:lnTo>
                  <a:pt x="141615" y="17512"/>
                </a:lnTo>
                <a:lnTo>
                  <a:pt x="140335" y="9525"/>
                </a:lnTo>
                <a:lnTo>
                  <a:pt x="146844" y="9525"/>
                </a:lnTo>
                <a:lnTo>
                  <a:pt x="140588" y="7112"/>
                </a:lnTo>
                <a:close/>
              </a:path>
              <a:path w="164465" h="374014">
                <a:moveTo>
                  <a:pt x="140335" y="9525"/>
                </a:moveTo>
                <a:lnTo>
                  <a:pt x="141615" y="17512"/>
                </a:lnTo>
                <a:lnTo>
                  <a:pt x="147955" y="12446"/>
                </a:lnTo>
                <a:lnTo>
                  <a:pt x="140335" y="952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8252" y="4293108"/>
            <a:ext cx="288290" cy="792480"/>
          </a:xfrm>
          <a:custGeom>
            <a:avLst/>
            <a:gdLst/>
            <a:ahLst/>
            <a:cxnLst/>
            <a:rect l="l" t="t" r="r" b="b"/>
            <a:pathLst>
              <a:path w="288290" h="792479">
                <a:moveTo>
                  <a:pt x="0" y="792099"/>
                </a:moveTo>
                <a:lnTo>
                  <a:pt x="288036" y="0"/>
                </a:lnTo>
              </a:path>
            </a:pathLst>
          </a:custGeom>
          <a:ln w="9524">
            <a:solidFill>
              <a:srgbClr val="C2A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8103" y="4992623"/>
            <a:ext cx="152400" cy="402590"/>
          </a:xfrm>
          <a:custGeom>
            <a:avLst/>
            <a:gdLst/>
            <a:ahLst/>
            <a:cxnLst/>
            <a:rect l="l" t="t" r="r" b="b"/>
            <a:pathLst>
              <a:path w="152400" h="402589">
                <a:moveTo>
                  <a:pt x="152400" y="0"/>
                </a:moveTo>
                <a:lnTo>
                  <a:pt x="0" y="402209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16243" y="4293108"/>
            <a:ext cx="288290" cy="792480"/>
          </a:xfrm>
          <a:custGeom>
            <a:avLst/>
            <a:gdLst/>
            <a:ahLst/>
            <a:cxnLst/>
            <a:rect l="l" t="t" r="r" b="b"/>
            <a:pathLst>
              <a:path w="288290" h="792479">
                <a:moveTo>
                  <a:pt x="288035" y="0"/>
                </a:moveTo>
                <a:lnTo>
                  <a:pt x="0" y="792099"/>
                </a:lnTo>
              </a:path>
            </a:pathLst>
          </a:custGeom>
          <a:ln w="28575">
            <a:solidFill>
              <a:srgbClr val="C2A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10503" y="4992623"/>
            <a:ext cx="205740" cy="48895"/>
          </a:xfrm>
          <a:custGeom>
            <a:avLst/>
            <a:gdLst/>
            <a:ahLst/>
            <a:cxnLst/>
            <a:rect l="l" t="t" r="r" b="b"/>
            <a:pathLst>
              <a:path w="205740" h="48895">
                <a:moveTo>
                  <a:pt x="0" y="0"/>
                </a:moveTo>
                <a:lnTo>
                  <a:pt x="205740" y="48387"/>
                </a:lnTo>
              </a:path>
            </a:pathLst>
          </a:custGeom>
          <a:ln w="28575">
            <a:solidFill>
              <a:srgbClr val="C2A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70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79" y="0"/>
            <a:ext cx="9146540" cy="6859270"/>
          </a:xfrm>
          <a:custGeom>
            <a:avLst/>
            <a:gdLst/>
            <a:ahLst/>
            <a:cxnLst/>
            <a:rect l="l" t="t" r="r" b="b"/>
            <a:pathLst>
              <a:path w="9146540" h="6859270">
                <a:moveTo>
                  <a:pt x="7738203" y="0"/>
                </a:moveTo>
                <a:lnTo>
                  <a:pt x="0" y="6858888"/>
                </a:lnTo>
                <a:lnTo>
                  <a:pt x="9146379" y="6858888"/>
                </a:lnTo>
                <a:lnTo>
                  <a:pt x="9146379" y="889"/>
                </a:lnTo>
                <a:lnTo>
                  <a:pt x="773820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49158" y="1286509"/>
            <a:ext cx="125285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0660">
              <a:lnSpc>
                <a:spcPct val="100000"/>
              </a:lnSpc>
              <a:spcBef>
                <a:spcPts val="100"/>
              </a:spcBef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INICIO </a:t>
            </a:r>
            <a:r>
              <a:rPr sz="1000" b="1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 </a:t>
            </a:r>
            <a:r>
              <a:rPr sz="1000" b="1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CAMPANARIO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POR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CALLE</a:t>
            </a:r>
            <a:r>
              <a:rPr sz="1000" u="sng" spc="-8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RAMOS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FLORES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b="1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COLONIAS</a:t>
            </a:r>
            <a:r>
              <a:rPr sz="1000" u="sng" spc="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: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CAMPANARIO 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ELISEO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MENDOZA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VALLE DE SAN MIGUEL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LUCRECIA SOLANO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SAN CARLOS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GUERRERO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REVOLUCION</a:t>
            </a:r>
            <a:endParaRPr sz="1000">
              <a:latin typeface="Franklin Gothic Book"/>
              <a:cs typeface="Franklin Gothic Book"/>
            </a:endParaRPr>
          </a:p>
          <a:p>
            <a:pPr marL="12700" marR="273050">
              <a:lnSpc>
                <a:spcPct val="100000"/>
              </a:lnSpc>
              <a:spcBef>
                <a:spcPts val="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NUEVA</a:t>
            </a:r>
            <a:r>
              <a:rPr sz="1000" u="sng" spc="-4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CREACION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HEROES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DEL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47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EL PEDREGAL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ZONA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CENTRO </a:t>
            </a:r>
            <a:r>
              <a:rPr sz="1000" spc="-5" dirty="0">
                <a:latin typeface="Franklin Gothic Book"/>
                <a:cs typeface="Franklin Gothic Book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TELEFONISTAS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96" y="836714"/>
            <a:ext cx="7632827" cy="5272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9659" y="2734817"/>
            <a:ext cx="241426" cy="169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700" y="106679"/>
            <a:ext cx="8748585" cy="62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s-MX" b="1" dirty="0">
                <a:latin typeface="Calibri" panose="020F0502020204030204" pitchFamily="34" charset="0"/>
              </a:rPr>
              <a:t>DEPARTAMENTO DE TRANSPORTE Y VIALIDAD </a:t>
            </a:r>
          </a:p>
          <a:p>
            <a:pPr algn="ctr"/>
            <a:r>
              <a:rPr lang="es-MX" b="1" dirty="0">
                <a:latin typeface="Calibri" panose="020F0502020204030204" pitchFamily="34" charset="0"/>
              </a:rPr>
              <a:t>RUTA GUERRERO </a:t>
            </a:r>
            <a:endParaRPr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545</Words>
  <Application>Microsoft Office PowerPoint</Application>
  <PresentationFormat>Personalizado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Office Theme</vt:lpstr>
      <vt:lpstr>RUTAS DE TRANSPORTE  URBANO 2022 ENERO – SEPTIEMBRE 2022</vt:lpstr>
      <vt:lpstr>Presentación de PowerPoint</vt:lpstr>
      <vt:lpstr>Presentación de PowerPoint</vt:lpstr>
      <vt:lpstr>  DEPARTAMENTO DE TRANSPORTE Y VIALIDAD  RUTA CARRANZA </vt:lpstr>
      <vt:lpstr>Presentación de PowerPoint</vt:lpstr>
      <vt:lpstr>DEPARTAMENTO DE TRANSPORTE Y VIALIDAD RUTA DEL RIO CIRCUNVALACION</vt:lpstr>
      <vt:lpstr>Presentación de PowerPoint</vt:lpstr>
      <vt:lpstr>DEPARTAMENTO DE TRANSPORTE Y VIALIDAD RUTA OBRERAS - COLINAS</vt:lpstr>
      <vt:lpstr>Presentación de PowerPoint</vt:lpstr>
      <vt:lpstr>Presentación de PowerPoint</vt:lpstr>
      <vt:lpstr>Presentación de PowerPoint</vt:lpstr>
      <vt:lpstr>Presentación de PowerPoint</vt:lpstr>
      <vt:lpstr>DEPARTAMENTO DE TRANSPORTE Y VIALIDAD RUTA ESTANCIAS-PUEBLO-AHMSA</vt:lpstr>
      <vt:lpstr>TARIFAS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Transparencia</cp:lastModifiedBy>
  <cp:revision>17</cp:revision>
  <dcterms:created xsi:type="dcterms:W3CDTF">2022-04-05T20:59:53Z</dcterms:created>
  <dcterms:modified xsi:type="dcterms:W3CDTF">2022-09-09T15:54:11Z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2022-04-05T00:00:00Z</vt:filetime>
  </property>
</Properties>
</file>